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416" r:id="rId2"/>
    <p:sldId id="547" r:id="rId3"/>
    <p:sldId id="685" r:id="rId4"/>
    <p:sldId id="481" r:id="rId5"/>
    <p:sldId id="548" r:id="rId6"/>
    <p:sldId id="482" r:id="rId7"/>
    <p:sldId id="686" r:id="rId8"/>
    <p:sldId id="430" r:id="rId9"/>
    <p:sldId id="471" r:id="rId10"/>
    <p:sldId id="661" r:id="rId11"/>
    <p:sldId id="658" r:id="rId12"/>
    <p:sldId id="659" r:id="rId13"/>
    <p:sldId id="691" r:id="rId14"/>
    <p:sldId id="692" r:id="rId15"/>
    <p:sldId id="694" r:id="rId16"/>
    <p:sldId id="693" r:id="rId17"/>
    <p:sldId id="696" r:id="rId18"/>
    <p:sldId id="473" r:id="rId19"/>
    <p:sldId id="697" r:id="rId20"/>
    <p:sldId id="698" r:id="rId21"/>
    <p:sldId id="699" r:id="rId22"/>
    <p:sldId id="562" r:id="rId23"/>
    <p:sldId id="479" r:id="rId24"/>
    <p:sldId id="700" r:id="rId25"/>
    <p:sldId id="701" r:id="rId26"/>
    <p:sldId id="491" r:id="rId27"/>
    <p:sldId id="492" r:id="rId28"/>
    <p:sldId id="493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3DF9B"/>
    <a:srgbClr val="C2DE9A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325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8.tiff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9.xml"/><Relationship Id="rId7" Type="http://schemas.openxmlformats.org/officeDocument/2006/relationships/image" Target="../media/image2.jpeg"/><Relationship Id="rId12" Type="http://schemas.openxmlformats.org/officeDocument/2006/relationships/image" Target="../media/image3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8.png"/><Relationship Id="rId5" Type="http://schemas.openxmlformats.org/officeDocument/2006/relationships/tags" Target="../tags/tag11.xml"/><Relationship Id="rId10" Type="http://schemas.openxmlformats.org/officeDocument/2006/relationships/image" Target="../media/image42.jpeg"/><Relationship Id="rId4" Type="http://schemas.openxmlformats.org/officeDocument/2006/relationships/tags" Target="../tags/tag10.xml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238250" y="1494155"/>
            <a:ext cx="956056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小数与单位换算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小数的意义和性质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Box 1"/>
          <p:cNvSpPr txBox="1"/>
          <p:nvPr/>
        </p:nvSpPr>
        <p:spPr bwMode="auto">
          <a:xfrm>
            <a:off x="4213860" y="889635"/>
            <a:ext cx="376491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80cm = ______m</a:t>
            </a:r>
          </a:p>
        </p:txBody>
      </p:sp>
      <p:sp>
        <p:nvSpPr>
          <p:cNvPr id="11" name="TextBox 1"/>
          <p:cNvSpPr txBox="1"/>
          <p:nvPr/>
        </p:nvSpPr>
        <p:spPr bwMode="auto">
          <a:xfrm>
            <a:off x="1529629" y="1873313"/>
            <a:ext cx="15203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方法一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sp>
        <p:nvSpPr>
          <p:cNvPr id="2" name="TextBox 1"/>
          <p:cNvSpPr txBox="1"/>
          <p:nvPr/>
        </p:nvSpPr>
        <p:spPr bwMode="auto">
          <a:xfrm>
            <a:off x="3170555" y="1871345"/>
            <a:ext cx="133032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80cm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1"/>
              <p:cNvSpPr txBox="1"/>
              <p:nvPr/>
            </p:nvSpPr>
            <p:spPr bwMode="auto">
              <a:xfrm>
                <a:off x="4322445" y="1727835"/>
                <a:ext cx="1761490" cy="8705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=</a:t>
                </a:r>
                <a:r>
                  <a:rPr lang="en-US" altLang="zh-CN" sz="3200" baseline="-25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i="0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80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4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22445" y="1727835"/>
                <a:ext cx="1761490" cy="87058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3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"/>
          <p:cNvSpPr txBox="1"/>
          <p:nvPr/>
        </p:nvSpPr>
        <p:spPr bwMode="auto">
          <a:xfrm>
            <a:off x="5829935" y="1873250"/>
            <a:ext cx="188722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0.80m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240780" y="1905000"/>
            <a:ext cx="1371600" cy="516255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"/>
          <p:cNvSpPr txBox="1"/>
          <p:nvPr/>
        </p:nvSpPr>
        <p:spPr bwMode="auto">
          <a:xfrm>
            <a:off x="7535545" y="1873250"/>
            <a:ext cx="185991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0.8m</a:t>
            </a:r>
          </a:p>
        </p:txBody>
      </p:sp>
      <p:sp>
        <p:nvSpPr>
          <p:cNvPr id="7" name="TextBox 1"/>
          <p:cNvSpPr txBox="1"/>
          <p:nvPr/>
        </p:nvSpPr>
        <p:spPr bwMode="auto">
          <a:xfrm>
            <a:off x="1529681" y="2849915"/>
            <a:ext cx="15203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sp>
        <p:nvSpPr>
          <p:cNvPr id="8" name="TextBox 1"/>
          <p:cNvSpPr txBox="1"/>
          <p:nvPr/>
        </p:nvSpPr>
        <p:spPr bwMode="auto">
          <a:xfrm>
            <a:off x="3170739" y="2852828"/>
            <a:ext cx="278813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1m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100cm</a:t>
            </a:r>
          </a:p>
        </p:txBody>
      </p:sp>
      <p:sp>
        <p:nvSpPr>
          <p:cNvPr id="9" name="TextBox 1"/>
          <p:cNvSpPr txBox="1"/>
          <p:nvPr/>
        </p:nvSpPr>
        <p:spPr bwMode="auto">
          <a:xfrm>
            <a:off x="3170823" y="3771428"/>
            <a:ext cx="1257396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80cm</a:t>
            </a:r>
          </a:p>
        </p:txBody>
      </p:sp>
      <p:sp>
        <p:nvSpPr>
          <p:cNvPr id="17" name="TextBox 1"/>
          <p:cNvSpPr txBox="1"/>
          <p:nvPr/>
        </p:nvSpPr>
        <p:spPr bwMode="auto">
          <a:xfrm>
            <a:off x="4366895" y="3771265"/>
            <a:ext cx="287210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100)m</a:t>
            </a:r>
          </a:p>
        </p:txBody>
      </p:sp>
      <p:sp>
        <p:nvSpPr>
          <p:cNvPr id="21" name="TextBox 1"/>
          <p:cNvSpPr txBox="1"/>
          <p:nvPr/>
        </p:nvSpPr>
        <p:spPr bwMode="auto">
          <a:xfrm>
            <a:off x="6968490" y="3771265"/>
            <a:ext cx="198437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0.80m</a:t>
            </a: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7428230" y="3804920"/>
            <a:ext cx="1251585" cy="516255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"/>
          <p:cNvSpPr txBox="1"/>
          <p:nvPr/>
        </p:nvSpPr>
        <p:spPr bwMode="auto">
          <a:xfrm>
            <a:off x="8631555" y="3771265"/>
            <a:ext cx="155829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0.8m</a:t>
            </a:r>
          </a:p>
        </p:txBody>
      </p:sp>
      <p:sp>
        <p:nvSpPr>
          <p:cNvPr id="24" name="TextBox 1"/>
          <p:cNvSpPr txBox="1"/>
          <p:nvPr/>
        </p:nvSpPr>
        <p:spPr bwMode="auto">
          <a:xfrm>
            <a:off x="1529630" y="4552315"/>
            <a:ext cx="15203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sp>
        <p:nvSpPr>
          <p:cNvPr id="25" name="TextBox 1"/>
          <p:cNvSpPr txBox="1"/>
          <p:nvPr/>
        </p:nvSpPr>
        <p:spPr bwMode="auto">
          <a:xfrm>
            <a:off x="3170555" y="4552315"/>
            <a:ext cx="861631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80÷100,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可以直接利用小数点移动的规律。</a:t>
            </a:r>
          </a:p>
        </p:txBody>
      </p:sp>
      <p:sp>
        <p:nvSpPr>
          <p:cNvPr id="26" name="TextBox 1"/>
          <p:cNvSpPr txBox="1"/>
          <p:nvPr/>
        </p:nvSpPr>
        <p:spPr bwMode="auto">
          <a:xfrm>
            <a:off x="3296008" y="5333132"/>
            <a:ext cx="1257396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80cm</a:t>
            </a:r>
          </a:p>
        </p:txBody>
      </p:sp>
      <p:sp>
        <p:nvSpPr>
          <p:cNvPr id="27" name="TextBox 1"/>
          <p:cNvSpPr txBox="1"/>
          <p:nvPr/>
        </p:nvSpPr>
        <p:spPr bwMode="auto">
          <a:xfrm>
            <a:off x="4500880" y="5333365"/>
            <a:ext cx="207772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0.80m</a:t>
            </a: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4926965" y="5389245"/>
            <a:ext cx="1278255" cy="516255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"/>
          <p:cNvSpPr txBox="1"/>
          <p:nvPr/>
        </p:nvSpPr>
        <p:spPr bwMode="auto">
          <a:xfrm>
            <a:off x="6240780" y="5333365"/>
            <a:ext cx="167195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0.8m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2" grpId="0"/>
      <p:bldP spid="4" grpId="0" animBg="1"/>
      <p:bldP spid="14" grpId="0"/>
      <p:bldP spid="5" grpId="0" bldLvl="0" animBg="1"/>
      <p:bldP spid="16" grpId="0"/>
      <p:bldP spid="7" grpId="0"/>
      <p:bldP spid="8" grpId="0"/>
      <p:bldP spid="9" grpId="0"/>
      <p:bldP spid="17" grpId="0"/>
      <p:bldP spid="21" grpId="0"/>
      <p:bldP spid="22" grpId="0" bldLvl="0" animBg="1"/>
      <p:bldP spid="23" grpId="0"/>
      <p:bldP spid="24" grpId="0"/>
      <p:bldP spid="25" grpId="0"/>
      <p:bldP spid="26" grpId="0"/>
      <p:bldP spid="27" grpId="0"/>
      <p:bldP spid="28" grpId="0" bldLvl="0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713740" y="1383665"/>
            <a:ext cx="88969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怎样把低级单位的数改成高级单位的数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372870" y="3756025"/>
            <a:ext cx="9222105" cy="132207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把低级单位的数改写成高级单位的数,我们可以用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低级单位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的数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除以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它们之间的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进率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2583815" y="2569845"/>
            <a:ext cx="53111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米</a:t>
            </a:r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3572510" y="2861310"/>
            <a:ext cx="3633470" cy="635"/>
          </a:xfrm>
          <a:prstGeom prst="line">
            <a:avLst/>
          </a:prstGeom>
          <a:noFill/>
          <a:ln w="44450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3815080" y="2193290"/>
            <a:ext cx="2710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除以进率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3458845" y="2946400"/>
            <a:ext cx="40271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小数点向左移动两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665919" y="5303968"/>
            <a:ext cx="8712966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zh-CN"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低级</a:t>
            </a:r>
            <a:r>
              <a:rPr lang="zh-CN" altLang="zh-CN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单位的名数</a:t>
            </a:r>
            <a:r>
              <a:rPr lang="en-US" altLang="zh-CN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zh-CN" altLang="zh-CN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进率</a:t>
            </a:r>
            <a:r>
              <a:rPr lang="en-US" altLang="zh-CN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zh-CN" altLang="zh-CN" sz="3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高级单位的</a:t>
            </a:r>
            <a:r>
              <a:rPr lang="zh-CN" altLang="zh-CN" sz="36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名数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 bldLvl="0" animBg="1"/>
      <p:bldP spid="52" grpId="0" autoUpdateAnimBg="0"/>
      <p:bldP spid="53" grpId="0" bldLvl="0" animBg="1"/>
      <p:bldP spid="5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416560" y="1318260"/>
            <a:ext cx="86569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怎样把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1m45cm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用“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”为单位来表示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64" name="TextBox 1"/>
          <p:cNvSpPr txBox="1"/>
          <p:nvPr/>
        </p:nvSpPr>
        <p:spPr bwMode="auto">
          <a:xfrm>
            <a:off x="1952625" y="2939415"/>
            <a:ext cx="170624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1m45cm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5" name="TextBox 1"/>
          <p:cNvSpPr txBox="1"/>
          <p:nvPr/>
        </p:nvSpPr>
        <p:spPr bwMode="auto">
          <a:xfrm>
            <a:off x="3477202" y="2963032"/>
            <a:ext cx="28352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1m  +  45cm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6" name="Rectangle 2"/>
          <p:cNvSpPr>
            <a:spLocks noChangeArrowheads="1"/>
          </p:cNvSpPr>
          <p:nvPr/>
        </p:nvSpPr>
        <p:spPr bwMode="auto">
          <a:xfrm>
            <a:off x="3850392" y="3018823"/>
            <a:ext cx="713236" cy="427637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Rectangle 2"/>
          <p:cNvSpPr>
            <a:spLocks noChangeArrowheads="1"/>
          </p:cNvSpPr>
          <p:nvPr/>
        </p:nvSpPr>
        <p:spPr bwMode="auto">
          <a:xfrm>
            <a:off x="5102225" y="3018790"/>
            <a:ext cx="1021080" cy="427355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标注 67"/>
          <p:cNvSpPr/>
          <p:nvPr/>
        </p:nvSpPr>
        <p:spPr>
          <a:xfrm>
            <a:off x="3125392" y="2135607"/>
            <a:ext cx="1498105" cy="714387"/>
          </a:xfrm>
          <a:prstGeom prst="wedgeRoundRectCallout">
            <a:avLst>
              <a:gd name="adj1" fmla="val 18887"/>
              <a:gd name="adj2" fmla="val 6245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复名数的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高级单位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圆角矩形标注 68"/>
          <p:cNvSpPr/>
          <p:nvPr/>
        </p:nvSpPr>
        <p:spPr>
          <a:xfrm>
            <a:off x="4954733" y="2138787"/>
            <a:ext cx="1498105" cy="714387"/>
          </a:xfrm>
          <a:prstGeom prst="wedgeRoundRectCallout">
            <a:avLst>
              <a:gd name="adj1" fmla="val -22852"/>
              <a:gd name="adj2" fmla="val 6433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复名数的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低级单位</a:t>
            </a:r>
            <a:endParaRPr lang="zh-CN" altLang="en-US" sz="24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51"/>
          <p:cNvSpPr txBox="1">
            <a:spLocks noChangeArrowheads="1"/>
          </p:cNvSpPr>
          <p:nvPr/>
        </p:nvSpPr>
        <p:spPr bwMode="auto">
          <a:xfrm>
            <a:off x="5008245" y="3415665"/>
            <a:ext cx="13042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0.45m</a:t>
            </a:r>
          </a:p>
        </p:txBody>
      </p:sp>
      <p:sp>
        <p:nvSpPr>
          <p:cNvPr id="71" name="圆角矩形 17"/>
          <p:cNvSpPr/>
          <p:nvPr/>
        </p:nvSpPr>
        <p:spPr>
          <a:xfrm>
            <a:off x="2959773" y="4115178"/>
            <a:ext cx="1829341" cy="7278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高级单位的</a:t>
            </a: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整数部分</a:t>
            </a:r>
          </a:p>
        </p:txBody>
      </p:sp>
      <p:sp>
        <p:nvSpPr>
          <p:cNvPr id="72" name="箭头: 下 222"/>
          <p:cNvSpPr/>
          <p:nvPr/>
        </p:nvSpPr>
        <p:spPr>
          <a:xfrm>
            <a:off x="5473069" y="3867891"/>
            <a:ext cx="153799" cy="216000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箭头: 下 229"/>
          <p:cNvSpPr/>
          <p:nvPr/>
        </p:nvSpPr>
        <p:spPr>
          <a:xfrm>
            <a:off x="4057283" y="3539073"/>
            <a:ext cx="218281" cy="504000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圆角矩形 17"/>
          <p:cNvSpPr/>
          <p:nvPr/>
        </p:nvSpPr>
        <p:spPr>
          <a:xfrm>
            <a:off x="4980257" y="4113271"/>
            <a:ext cx="1834582" cy="72978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高级单位的</a:t>
            </a: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小数部分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010910" y="2954020"/>
            <a:ext cx="2425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1m+0.45m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188325" y="2954020"/>
            <a:ext cx="1864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=1.45m</a:t>
            </a:r>
          </a:p>
        </p:txBody>
      </p:sp>
      <p:sp>
        <p:nvSpPr>
          <p:cNvPr id="77" name="AutoShape 27"/>
          <p:cNvSpPr>
            <a:spLocks noChangeArrowheads="1"/>
          </p:cNvSpPr>
          <p:nvPr/>
        </p:nvSpPr>
        <p:spPr bwMode="auto">
          <a:xfrm>
            <a:off x="1762125" y="5098415"/>
            <a:ext cx="9215120" cy="1347470"/>
          </a:xfrm>
          <a:prstGeom prst="wedgeRoundRectCallout">
            <a:avLst>
              <a:gd name="adj1" fmla="val -49651"/>
              <a:gd name="adj2" fmla="val -1552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复名数的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高级单位部分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就是高级单位的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整数部分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，复名数的</a:t>
            </a:r>
            <a:r>
              <a:rPr lang="zh-CN" altLang="en-US" sz="24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低级单位部分除以进率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是高级单位的</a:t>
            </a:r>
            <a:r>
              <a:rPr lang="zh-CN" altLang="en-US" sz="24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小数部分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 bldLvl="0" animBg="1"/>
      <p:bldP spid="67" grpId="0" bldLvl="0" animBg="1"/>
      <p:bldP spid="68" grpId="0" bldLvl="0" animBg="1"/>
      <p:bldP spid="69" grpId="0" bldLvl="0" animBg="1"/>
      <p:bldP spid="70" grpId="0"/>
      <p:bldP spid="71" grpId="0" bldLvl="0" animBg="1"/>
      <p:bldP spid="72" grpId="0" bldLvl="0" animBg="1"/>
      <p:bldP spid="73" grpId="0" bldLvl="0" animBg="1"/>
      <p:bldP spid="74" grpId="0" bldLvl="0" animBg="1"/>
      <p:bldP spid="75" grpId="0"/>
      <p:bldP spid="76" grpId="0"/>
      <p:bldP spid="7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1950" y="42723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1355403" y="2099618"/>
            <a:ext cx="48429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1250</a:t>
            </a:r>
            <a:r>
              <a:rPr lang="zh-CN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zh-CN" sz="40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4000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40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千米</a:t>
            </a:r>
          </a:p>
        </p:txBody>
      </p:sp>
      <p:sp>
        <p:nvSpPr>
          <p:cNvPr id="4" name="矩形 3"/>
          <p:cNvSpPr/>
          <p:nvPr/>
        </p:nvSpPr>
        <p:spPr>
          <a:xfrm>
            <a:off x="1410899" y="3794793"/>
            <a:ext cx="56284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千克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</a:t>
            </a:r>
            <a:r>
              <a:rPr lang="zh-CN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克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zh-CN" sz="40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4000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zh-CN" sz="40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千克</a:t>
            </a:r>
          </a:p>
        </p:txBody>
      </p:sp>
      <p:sp>
        <p:nvSpPr>
          <p:cNvPr id="6" name="矩形 5"/>
          <p:cNvSpPr/>
          <p:nvPr/>
        </p:nvSpPr>
        <p:spPr>
          <a:xfrm>
            <a:off x="3915639" y="2099572"/>
            <a:ext cx="13004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1.25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8244" y="3772905"/>
            <a:ext cx="13324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3.05</a:t>
            </a:r>
            <a:endParaRPr lang="zh-CN" altLang="zh-CN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46080" y="4329298"/>
            <a:ext cx="1415687" cy="199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Box 1"/>
          <p:cNvSpPr txBox="1"/>
          <p:nvPr/>
        </p:nvSpPr>
        <p:spPr bwMode="auto">
          <a:xfrm>
            <a:off x="3937635" y="444500"/>
            <a:ext cx="392557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0.95m = </a:t>
            </a:r>
            <a:r>
              <a:rPr lang="en-US" altLang="zh-CN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______cm</a:t>
            </a:r>
          </a:p>
        </p:txBody>
      </p:sp>
      <p:sp>
        <p:nvSpPr>
          <p:cNvPr id="11" name="TextBox 1"/>
          <p:cNvSpPr txBox="1"/>
          <p:nvPr/>
        </p:nvSpPr>
        <p:spPr bwMode="auto">
          <a:xfrm>
            <a:off x="1560668" y="1541611"/>
            <a:ext cx="15203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方法一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sp>
        <p:nvSpPr>
          <p:cNvPr id="12" name="TextBox 1"/>
          <p:cNvSpPr txBox="1"/>
          <p:nvPr/>
        </p:nvSpPr>
        <p:spPr bwMode="auto">
          <a:xfrm>
            <a:off x="4212590" y="1250950"/>
            <a:ext cx="149733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0.95m</a:t>
            </a:r>
          </a:p>
        </p:txBody>
      </p:sp>
      <p:sp>
        <p:nvSpPr>
          <p:cNvPr id="4" name="TextBox 1"/>
          <p:cNvSpPr txBox="1"/>
          <p:nvPr/>
        </p:nvSpPr>
        <p:spPr bwMode="auto">
          <a:xfrm>
            <a:off x="3604895" y="1988820"/>
            <a:ext cx="10693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9dm</a:t>
            </a:r>
          </a:p>
        </p:txBody>
      </p:sp>
      <p:sp>
        <p:nvSpPr>
          <p:cNvPr id="14" name="TextBox 1"/>
          <p:cNvSpPr txBox="1"/>
          <p:nvPr/>
        </p:nvSpPr>
        <p:spPr bwMode="auto">
          <a:xfrm>
            <a:off x="4994910" y="1988820"/>
            <a:ext cx="112712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5cm</a:t>
            </a:r>
          </a:p>
        </p:txBody>
      </p:sp>
      <p:sp>
        <p:nvSpPr>
          <p:cNvPr id="16" name="TextBox 1"/>
          <p:cNvSpPr txBox="1"/>
          <p:nvPr/>
        </p:nvSpPr>
        <p:spPr bwMode="auto">
          <a:xfrm>
            <a:off x="4134485" y="2688590"/>
            <a:ext cx="136779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95cm</a:t>
            </a: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4199832" y="1772689"/>
            <a:ext cx="649767" cy="216033"/>
          </a:xfrm>
          <a:prstGeom prst="line">
            <a:avLst/>
          </a:prstGeom>
          <a:ln w="254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840665" y="1773737"/>
            <a:ext cx="617389" cy="205544"/>
          </a:xfrm>
          <a:prstGeom prst="line">
            <a:avLst/>
          </a:prstGeom>
          <a:ln w="254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3802126" y="2805099"/>
            <a:ext cx="288000" cy="0"/>
          </a:xfrm>
          <a:prstGeom prst="line">
            <a:avLst/>
          </a:prstGeom>
          <a:ln w="254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37626" y="2939499"/>
            <a:ext cx="252000" cy="0"/>
          </a:xfrm>
          <a:prstGeom prst="line">
            <a:avLst/>
          </a:prstGeom>
          <a:ln w="254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5481729" y="2805099"/>
            <a:ext cx="288000" cy="0"/>
          </a:xfrm>
          <a:prstGeom prst="line">
            <a:avLst/>
          </a:prstGeom>
          <a:ln w="254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0800000">
            <a:off x="5338469" y="2939499"/>
            <a:ext cx="288000" cy="0"/>
          </a:xfrm>
          <a:prstGeom prst="line">
            <a:avLst/>
          </a:prstGeom>
          <a:ln w="25400" cmpd="sng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1"/>
          <p:cNvSpPr txBox="1"/>
          <p:nvPr/>
        </p:nvSpPr>
        <p:spPr bwMode="auto">
          <a:xfrm>
            <a:off x="1560796" y="3427946"/>
            <a:ext cx="15203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sp>
        <p:nvSpPr>
          <p:cNvPr id="21" name="TextBox 1"/>
          <p:cNvSpPr txBox="1"/>
          <p:nvPr/>
        </p:nvSpPr>
        <p:spPr bwMode="auto">
          <a:xfrm>
            <a:off x="3467919" y="3427684"/>
            <a:ext cx="278813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1m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100cm</a:t>
            </a:r>
          </a:p>
        </p:txBody>
      </p:sp>
      <p:sp>
        <p:nvSpPr>
          <p:cNvPr id="33" name="TextBox 1"/>
          <p:cNvSpPr txBox="1"/>
          <p:nvPr/>
        </p:nvSpPr>
        <p:spPr bwMode="auto">
          <a:xfrm>
            <a:off x="3604895" y="4272915"/>
            <a:ext cx="163830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0.95m</a:t>
            </a:r>
          </a:p>
        </p:txBody>
      </p:sp>
      <p:sp>
        <p:nvSpPr>
          <p:cNvPr id="34" name="TextBox 1"/>
          <p:cNvSpPr txBox="1"/>
          <p:nvPr/>
        </p:nvSpPr>
        <p:spPr bwMode="auto">
          <a:xfrm>
            <a:off x="4886960" y="4272915"/>
            <a:ext cx="319786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=(0.95×100)cm</a:t>
            </a:r>
          </a:p>
        </p:txBody>
      </p:sp>
      <p:sp>
        <p:nvSpPr>
          <p:cNvPr id="35" name="TextBox 1"/>
          <p:cNvSpPr txBox="1"/>
          <p:nvPr/>
        </p:nvSpPr>
        <p:spPr bwMode="auto">
          <a:xfrm>
            <a:off x="8052435" y="4272915"/>
            <a:ext cx="188658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95cm</a:t>
            </a:r>
          </a:p>
        </p:txBody>
      </p:sp>
      <p:sp>
        <p:nvSpPr>
          <p:cNvPr id="6" name="TextBox 1"/>
          <p:cNvSpPr txBox="1"/>
          <p:nvPr/>
        </p:nvSpPr>
        <p:spPr bwMode="auto">
          <a:xfrm>
            <a:off x="1560830" y="4918075"/>
            <a:ext cx="16916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sp>
        <p:nvSpPr>
          <p:cNvPr id="15" name="TextBox 1"/>
          <p:cNvSpPr txBox="1"/>
          <p:nvPr/>
        </p:nvSpPr>
        <p:spPr bwMode="auto">
          <a:xfrm>
            <a:off x="3604895" y="4918075"/>
            <a:ext cx="221742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0.95×100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Box 1"/>
          <p:cNvSpPr txBox="1"/>
          <p:nvPr/>
        </p:nvSpPr>
        <p:spPr bwMode="auto">
          <a:xfrm>
            <a:off x="3604895" y="5692140"/>
            <a:ext cx="728091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可以直接把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0.95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的小数点向右移两位。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4" grpId="0"/>
      <p:bldP spid="14" grpId="0"/>
      <p:bldP spid="16" grpId="0"/>
      <p:bldP spid="5" grpId="0"/>
      <p:bldP spid="21" grpId="0"/>
      <p:bldP spid="33" grpId="0"/>
      <p:bldP spid="34" grpId="0"/>
      <p:bldP spid="35" grpId="0"/>
      <p:bldP spid="6" grpId="0"/>
      <p:bldP spid="1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81231" y="1278006"/>
            <a:ext cx="797541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1.32m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cm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”为单位来表示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11" name="TextBox 1"/>
          <p:cNvSpPr txBox="1"/>
          <p:nvPr/>
        </p:nvSpPr>
        <p:spPr bwMode="auto">
          <a:xfrm>
            <a:off x="2334605" y="2907966"/>
            <a:ext cx="1520309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1.32m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2" name="TextBox 1"/>
          <p:cNvSpPr txBox="1"/>
          <p:nvPr/>
        </p:nvSpPr>
        <p:spPr bwMode="auto">
          <a:xfrm>
            <a:off x="3672985" y="2931574"/>
            <a:ext cx="283521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1m  + 0.32m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4069035" y="2987365"/>
            <a:ext cx="713236" cy="427637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5175885" y="2987675"/>
            <a:ext cx="1106805" cy="427355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/>
                <a:cs typeface="楷体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2800725" y="2078114"/>
            <a:ext cx="2147413" cy="714387"/>
          </a:xfrm>
          <a:prstGeom prst="wedgeRoundRectCallout">
            <a:avLst>
              <a:gd name="adj1" fmla="val 18887"/>
              <a:gd name="adj2" fmla="val 6245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高级单位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整数部分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乘以进率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5279374" y="2081294"/>
            <a:ext cx="2117627" cy="714387"/>
          </a:xfrm>
          <a:prstGeom prst="wedgeRoundRectCallout">
            <a:avLst>
              <a:gd name="adj1" fmla="val -22852"/>
              <a:gd name="adj2" fmla="val 6433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高级</a:t>
            </a:r>
            <a:r>
              <a:rPr lang="zh-CN" altLang="en-US" sz="2400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单位</a:t>
            </a:r>
            <a:r>
              <a:rPr lang="zh-CN" altLang="en-US" sz="24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小数</a:t>
            </a:r>
            <a:r>
              <a:rPr lang="zh-CN" altLang="en-US" sz="2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部分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乘以进率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17"/>
          <p:cNvSpPr/>
          <p:nvPr/>
        </p:nvSpPr>
        <p:spPr>
          <a:xfrm>
            <a:off x="3326130" y="3983990"/>
            <a:ext cx="1488440" cy="4679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100cm</a:t>
            </a:r>
          </a:p>
        </p:txBody>
      </p:sp>
      <p:sp>
        <p:nvSpPr>
          <p:cNvPr id="38" name="箭头: 下 229"/>
          <p:cNvSpPr/>
          <p:nvPr/>
        </p:nvSpPr>
        <p:spPr>
          <a:xfrm>
            <a:off x="4197220" y="3538893"/>
            <a:ext cx="218281" cy="360000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17"/>
          <p:cNvSpPr/>
          <p:nvPr/>
        </p:nvSpPr>
        <p:spPr>
          <a:xfrm>
            <a:off x="5140960" y="3982085"/>
            <a:ext cx="1440180" cy="4679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32cm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158230" y="2922270"/>
            <a:ext cx="2895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100cm+32cm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63635" y="2914650"/>
            <a:ext cx="1962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=132cm</a:t>
            </a:r>
          </a:p>
        </p:txBody>
      </p:sp>
      <p:sp>
        <p:nvSpPr>
          <p:cNvPr id="17" name="箭头: 下 229"/>
          <p:cNvSpPr/>
          <p:nvPr/>
        </p:nvSpPr>
        <p:spPr>
          <a:xfrm>
            <a:off x="5606945" y="3538744"/>
            <a:ext cx="218281" cy="360000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"/>
          <p:cNvSpPr txBox="1"/>
          <p:nvPr/>
        </p:nvSpPr>
        <p:spPr bwMode="auto">
          <a:xfrm>
            <a:off x="1159039" y="2907966"/>
            <a:ext cx="134146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r>
              <a: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1"/>
          <p:cNvSpPr txBox="1"/>
          <p:nvPr/>
        </p:nvSpPr>
        <p:spPr bwMode="auto">
          <a:xfrm>
            <a:off x="1163484" y="4737214"/>
            <a:ext cx="134146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方法二</a:t>
            </a:r>
            <a:r>
              <a:rPr lang="en-US" altLang="zh-CN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625090" y="5566410"/>
            <a:ext cx="38207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1.32m = 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132cm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2560410" y="4747182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直接向右移动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29" grpId="0" bldLvl="0" animBg="1"/>
      <p:bldP spid="31" grpId="0" bldLvl="0" animBg="1"/>
      <p:bldP spid="33" grpId="0" bldLvl="0" animBg="1"/>
      <p:bldP spid="34" grpId="0" bldLvl="0" animBg="1"/>
      <p:bldP spid="36" grpId="0" bldLvl="0" animBg="1"/>
      <p:bldP spid="38" grpId="0" bldLvl="0" animBg="1"/>
      <p:bldP spid="39" grpId="0" bldLvl="0" animBg="1"/>
      <p:bldP spid="40" grpId="0"/>
      <p:bldP spid="41" grpId="0"/>
      <p:bldP spid="17" grpId="0" bldLvl="0" animBg="1"/>
      <p:bldP spid="18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>
            <a:off x="199390" y="1419225"/>
            <a:ext cx="87674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怎样把高级单位的数改成低级单位的数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0840" y="3829050"/>
            <a:ext cx="8424545" cy="156845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由高级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单位换算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成低级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单位时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，高级单位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乘以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进率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，小数点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向右移动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相应的位数。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2621280" y="2600960"/>
            <a:ext cx="61785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                 </a:t>
            </a:r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3357245" y="2892425"/>
            <a:ext cx="3903980" cy="635"/>
          </a:xfrm>
          <a:prstGeom prst="line">
            <a:avLst/>
          </a:prstGeom>
          <a:noFill/>
          <a:ln w="44450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3942715" y="2309495"/>
            <a:ext cx="27330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乘以进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率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3296285" y="2940685"/>
            <a:ext cx="39649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向右移动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1762177" y="5702414"/>
            <a:ext cx="8436270" cy="64516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高级单位的名数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进率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低级单位的名数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ldLvl="0" animBg="1"/>
      <p:bldP spid="32" grpId="0" autoUpdateAnimBg="0"/>
      <p:bldP spid="33" grpId="0" bldLvl="0" animBg="1"/>
      <p:bldP spid="25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1950" y="42723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1558" y="2615556"/>
            <a:ext cx="2630209" cy="37113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79633" y="2161848"/>
            <a:ext cx="46863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2.3</a:t>
            </a:r>
            <a:r>
              <a: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</a:p>
        </p:txBody>
      </p:sp>
      <p:sp>
        <p:nvSpPr>
          <p:cNvPr id="10" name="矩形 9"/>
          <p:cNvSpPr/>
          <p:nvPr/>
        </p:nvSpPr>
        <p:spPr>
          <a:xfrm>
            <a:off x="2235129" y="3857023"/>
            <a:ext cx="51315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分米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分米</a:t>
            </a:r>
          </a:p>
        </p:txBody>
      </p:sp>
      <p:sp>
        <p:nvSpPr>
          <p:cNvPr id="11" name="矩形 10"/>
          <p:cNvSpPr/>
          <p:nvPr/>
        </p:nvSpPr>
        <p:spPr>
          <a:xfrm>
            <a:off x="4385201" y="2129938"/>
            <a:ext cx="9781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230</a:t>
            </a:r>
          </a:p>
        </p:txBody>
      </p:sp>
      <p:sp>
        <p:nvSpPr>
          <p:cNvPr id="12" name="矩形 11"/>
          <p:cNvSpPr/>
          <p:nvPr/>
        </p:nvSpPr>
        <p:spPr>
          <a:xfrm>
            <a:off x="5114010" y="3838357"/>
            <a:ext cx="9444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45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059430" y="45974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完成教材第49页“做一做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1832" y="4424420"/>
            <a:ext cx="2090349" cy="2115534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1177579" y="2370540"/>
            <a:ext cx="3307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 dm=(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5" name="TextBox 10"/>
          <p:cNvSpPr txBox="1"/>
          <p:nvPr/>
        </p:nvSpPr>
        <p:spPr>
          <a:xfrm>
            <a:off x="3022545" y="2370540"/>
            <a:ext cx="69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2.4</a:t>
            </a:r>
          </a:p>
        </p:txBody>
      </p:sp>
      <p:sp>
        <p:nvSpPr>
          <p:cNvPr id="106" name="矩形 105"/>
          <p:cNvSpPr/>
          <p:nvPr/>
        </p:nvSpPr>
        <p:spPr>
          <a:xfrm>
            <a:off x="6398376" y="2370540"/>
            <a:ext cx="3179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1450 g=(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)kg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7" name="TextBox 13"/>
          <p:cNvSpPr txBox="1"/>
          <p:nvPr/>
        </p:nvSpPr>
        <p:spPr>
          <a:xfrm>
            <a:off x="8270760" y="2370332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1.45</a:t>
            </a:r>
          </a:p>
        </p:txBody>
      </p:sp>
      <p:sp>
        <p:nvSpPr>
          <p:cNvPr id="108" name="矩形 107"/>
          <p:cNvSpPr/>
          <p:nvPr/>
        </p:nvSpPr>
        <p:spPr>
          <a:xfrm>
            <a:off x="1189643" y="3792920"/>
            <a:ext cx="4225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km 350 m=(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)km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9" name="TextBox 15"/>
          <p:cNvSpPr txBox="1"/>
          <p:nvPr/>
        </p:nvSpPr>
        <p:spPr>
          <a:xfrm>
            <a:off x="4052505" y="3780012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6.35</a:t>
            </a:r>
          </a:p>
        </p:txBody>
      </p:sp>
      <p:sp>
        <p:nvSpPr>
          <p:cNvPr id="110" name="矩形 109"/>
          <p:cNvSpPr/>
          <p:nvPr/>
        </p:nvSpPr>
        <p:spPr>
          <a:xfrm>
            <a:off x="6536535" y="3792920"/>
            <a:ext cx="3041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8t40 kg=(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)t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1" name="TextBox 17"/>
          <p:cNvSpPr txBox="1"/>
          <p:nvPr/>
        </p:nvSpPr>
        <p:spPr>
          <a:xfrm>
            <a:off x="8549649" y="3792712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8.04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7" grpId="0"/>
      <p:bldP spid="109" grpId="0"/>
      <p:bldP spid="1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059430" y="45974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完成教材第49页“做一做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1832" y="4424420"/>
            <a:ext cx="2090349" cy="211553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96873" y="2648852"/>
            <a:ext cx="311467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0.3 kg=(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)g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97597" y="2647582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300</a:t>
            </a:r>
          </a:p>
        </p:txBody>
      </p:sp>
      <p:sp>
        <p:nvSpPr>
          <p:cNvPr id="15" name="矩形 14"/>
          <p:cNvSpPr/>
          <p:nvPr/>
        </p:nvSpPr>
        <p:spPr>
          <a:xfrm>
            <a:off x="6471213" y="2648852"/>
            <a:ext cx="34900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0.86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㎡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)d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㎡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84558" y="265756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86</a:t>
            </a:r>
          </a:p>
        </p:txBody>
      </p:sp>
      <p:sp>
        <p:nvSpPr>
          <p:cNvPr id="17" name="矩形 16"/>
          <p:cNvSpPr/>
          <p:nvPr/>
        </p:nvSpPr>
        <p:spPr>
          <a:xfrm>
            <a:off x="1597209" y="4089012"/>
            <a:ext cx="39643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2.63 km 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0715" y="4088833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2630</a:t>
            </a:r>
          </a:p>
        </p:txBody>
      </p:sp>
      <p:sp>
        <p:nvSpPr>
          <p:cNvPr id="21" name="矩形 20"/>
          <p:cNvSpPr/>
          <p:nvPr/>
        </p:nvSpPr>
        <p:spPr>
          <a:xfrm>
            <a:off x="6471195" y="4089012"/>
            <a:ext cx="3246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 t=(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)kg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TextBox 21"/>
          <p:cNvSpPr txBox="1"/>
          <p:nvPr/>
        </p:nvSpPr>
        <p:spPr>
          <a:xfrm>
            <a:off x="7923421" y="4087534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3700</a:t>
            </a:r>
          </a:p>
        </p:txBody>
      </p:sp>
      <p:sp>
        <p:nvSpPr>
          <p:cNvPr id="11" name="矩形 10"/>
          <p:cNvSpPr/>
          <p:nvPr/>
        </p:nvSpPr>
        <p:spPr>
          <a:xfrm>
            <a:off x="862618" y="18456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68" name="Text Box 4"/>
          <p:cNvSpPr txBox="1">
            <a:spLocks noChangeArrowheads="1"/>
          </p:cNvSpPr>
          <p:nvPr/>
        </p:nvSpPr>
        <p:spPr bwMode="auto">
          <a:xfrm>
            <a:off x="604809" y="1232198"/>
            <a:ext cx="719139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</a:p>
        </p:txBody>
      </p:sp>
      <p:sp>
        <p:nvSpPr>
          <p:cNvPr id="169" name="TextBox 12"/>
          <p:cNvSpPr txBox="1"/>
          <p:nvPr/>
        </p:nvSpPr>
        <p:spPr>
          <a:xfrm>
            <a:off x="4088228" y="1682101"/>
            <a:ext cx="1335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0.0453</a:t>
            </a:r>
          </a:p>
        </p:txBody>
      </p:sp>
      <p:sp>
        <p:nvSpPr>
          <p:cNvPr id="170" name="矩形 169"/>
          <p:cNvSpPr/>
          <p:nvPr/>
        </p:nvSpPr>
        <p:spPr>
          <a:xfrm>
            <a:off x="1963274" y="1669794"/>
            <a:ext cx="2161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4.53÷100=</a:t>
            </a:r>
          </a:p>
        </p:txBody>
      </p:sp>
      <p:sp>
        <p:nvSpPr>
          <p:cNvPr id="171" name="矩形 170"/>
          <p:cNvSpPr/>
          <p:nvPr/>
        </p:nvSpPr>
        <p:spPr>
          <a:xfrm>
            <a:off x="6208896" y="1669793"/>
            <a:ext cx="205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231÷100=</a:t>
            </a:r>
          </a:p>
        </p:txBody>
      </p:sp>
      <p:sp>
        <p:nvSpPr>
          <p:cNvPr id="172" name="矩形 171"/>
          <p:cNvSpPr/>
          <p:nvPr/>
        </p:nvSpPr>
        <p:spPr>
          <a:xfrm>
            <a:off x="1982120" y="2587348"/>
            <a:ext cx="2161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0.65×100=</a:t>
            </a:r>
          </a:p>
        </p:txBody>
      </p:sp>
      <p:sp>
        <p:nvSpPr>
          <p:cNvPr id="173" name="矩形 172"/>
          <p:cNvSpPr/>
          <p:nvPr/>
        </p:nvSpPr>
        <p:spPr>
          <a:xfrm>
            <a:off x="6220204" y="2587347"/>
            <a:ext cx="2369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83.5÷1000=</a:t>
            </a:r>
          </a:p>
        </p:txBody>
      </p:sp>
      <p:sp>
        <p:nvSpPr>
          <p:cNvPr id="174" name="TextBox 18"/>
          <p:cNvSpPr txBox="1"/>
          <p:nvPr/>
        </p:nvSpPr>
        <p:spPr>
          <a:xfrm>
            <a:off x="8339420" y="1659955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2.31</a:t>
            </a:r>
          </a:p>
        </p:txBody>
      </p:sp>
      <p:sp>
        <p:nvSpPr>
          <p:cNvPr id="175" name="TextBox 19"/>
          <p:cNvSpPr txBox="1"/>
          <p:nvPr/>
        </p:nvSpPr>
        <p:spPr>
          <a:xfrm>
            <a:off x="4102323" y="260807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</a:p>
        </p:txBody>
      </p:sp>
      <p:sp>
        <p:nvSpPr>
          <p:cNvPr id="176" name="TextBox 23"/>
          <p:cNvSpPr txBox="1"/>
          <p:nvPr/>
        </p:nvSpPr>
        <p:spPr>
          <a:xfrm>
            <a:off x="8569306" y="2574440"/>
            <a:ext cx="1335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0.0835</a:t>
            </a:r>
          </a:p>
        </p:txBody>
      </p:sp>
      <p:sp>
        <p:nvSpPr>
          <p:cNvPr id="177" name="矩形 176"/>
          <p:cNvSpPr/>
          <p:nvPr/>
        </p:nvSpPr>
        <p:spPr>
          <a:xfrm>
            <a:off x="2007232" y="3545071"/>
            <a:ext cx="1952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6.89×10=</a:t>
            </a:r>
          </a:p>
        </p:txBody>
      </p:sp>
      <p:sp>
        <p:nvSpPr>
          <p:cNvPr id="178" name="矩形 177"/>
          <p:cNvSpPr/>
          <p:nvPr/>
        </p:nvSpPr>
        <p:spPr>
          <a:xfrm>
            <a:off x="6245316" y="3545070"/>
            <a:ext cx="2161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8.93×100=</a:t>
            </a:r>
          </a:p>
        </p:txBody>
      </p:sp>
      <p:sp>
        <p:nvSpPr>
          <p:cNvPr id="179" name="TextBox 26"/>
          <p:cNvSpPr txBox="1"/>
          <p:nvPr/>
        </p:nvSpPr>
        <p:spPr>
          <a:xfrm>
            <a:off x="3928945" y="3555023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68.9</a:t>
            </a:r>
          </a:p>
        </p:txBody>
      </p:sp>
      <p:sp>
        <p:nvSpPr>
          <p:cNvPr id="180" name="TextBox 27"/>
          <p:cNvSpPr txBox="1"/>
          <p:nvPr/>
        </p:nvSpPr>
        <p:spPr>
          <a:xfrm>
            <a:off x="8411428" y="353216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893</a:t>
            </a:r>
          </a:p>
        </p:txBody>
      </p:sp>
      <p:sp>
        <p:nvSpPr>
          <p:cNvPr id="181" name="矩形 180"/>
          <p:cNvSpPr/>
          <p:nvPr/>
        </p:nvSpPr>
        <p:spPr>
          <a:xfrm>
            <a:off x="2035282" y="4481175"/>
            <a:ext cx="1952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7.82×10=</a:t>
            </a:r>
          </a:p>
        </p:txBody>
      </p:sp>
      <p:sp>
        <p:nvSpPr>
          <p:cNvPr id="182" name="矩形 181"/>
          <p:cNvSpPr/>
          <p:nvPr/>
        </p:nvSpPr>
        <p:spPr>
          <a:xfrm>
            <a:off x="6273366" y="4481174"/>
            <a:ext cx="1952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43.9÷10=</a:t>
            </a:r>
          </a:p>
        </p:txBody>
      </p:sp>
      <p:sp>
        <p:nvSpPr>
          <p:cNvPr id="183" name="TextBox 30"/>
          <p:cNvSpPr txBox="1"/>
          <p:nvPr/>
        </p:nvSpPr>
        <p:spPr>
          <a:xfrm>
            <a:off x="3983690" y="4481494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78.2</a:t>
            </a:r>
          </a:p>
        </p:txBody>
      </p:sp>
      <p:sp>
        <p:nvSpPr>
          <p:cNvPr id="184" name="TextBox 31"/>
          <p:cNvSpPr txBox="1"/>
          <p:nvPr/>
        </p:nvSpPr>
        <p:spPr>
          <a:xfrm>
            <a:off x="8227837" y="4458633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4.39</a:t>
            </a:r>
          </a:p>
        </p:txBody>
      </p:sp>
      <p:sp>
        <p:nvSpPr>
          <p:cNvPr id="185" name="矩形 184"/>
          <p:cNvSpPr/>
          <p:nvPr/>
        </p:nvSpPr>
        <p:spPr>
          <a:xfrm>
            <a:off x="2035282" y="5489287"/>
            <a:ext cx="1952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9.8÷100=</a:t>
            </a:r>
          </a:p>
        </p:txBody>
      </p:sp>
      <p:sp>
        <p:nvSpPr>
          <p:cNvPr id="186" name="矩形 185"/>
          <p:cNvSpPr/>
          <p:nvPr/>
        </p:nvSpPr>
        <p:spPr>
          <a:xfrm>
            <a:off x="6273366" y="5489286"/>
            <a:ext cx="2161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43.9×100=</a:t>
            </a:r>
          </a:p>
        </p:txBody>
      </p:sp>
      <p:sp>
        <p:nvSpPr>
          <p:cNvPr id="187" name="TextBox 34"/>
          <p:cNvSpPr txBox="1"/>
          <p:nvPr/>
        </p:nvSpPr>
        <p:spPr>
          <a:xfrm>
            <a:off x="3936578" y="5499239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0.098</a:t>
            </a:r>
          </a:p>
        </p:txBody>
      </p:sp>
      <p:sp>
        <p:nvSpPr>
          <p:cNvPr id="188" name="TextBox 35"/>
          <p:cNvSpPr txBox="1"/>
          <p:nvPr/>
        </p:nvSpPr>
        <p:spPr>
          <a:xfrm>
            <a:off x="8411428" y="5476379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4390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74" grpId="0"/>
      <p:bldP spid="175" grpId="0"/>
      <p:bldP spid="176" grpId="0"/>
      <p:bldP spid="179" grpId="0"/>
      <p:bldP spid="180" grpId="0"/>
      <p:bldP spid="183" grpId="0"/>
      <p:bldP spid="184" grpId="0"/>
      <p:bldP spid="187" grpId="0"/>
      <p:bldP spid="18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059430" y="45974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完成教材第49页“做一做”(上)“做一做”(下)。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1832" y="4424420"/>
            <a:ext cx="2090349" cy="2115534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559753" y="1891013"/>
            <a:ext cx="6388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2. 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3180" y="1561465"/>
            <a:ext cx="7290435" cy="224345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696934" y="4010289"/>
            <a:ext cx="874951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你能把它们按照体重由大到小排队吗？</a:t>
            </a:r>
          </a:p>
        </p:txBody>
      </p:sp>
      <p:sp>
        <p:nvSpPr>
          <p:cNvPr id="40" name="矩形 39"/>
          <p:cNvSpPr/>
          <p:nvPr/>
        </p:nvSpPr>
        <p:spPr>
          <a:xfrm>
            <a:off x="1967839" y="4798463"/>
            <a:ext cx="17907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228 kg=</a:t>
            </a:r>
          </a:p>
        </p:txBody>
      </p:sp>
      <p:sp>
        <p:nvSpPr>
          <p:cNvPr id="45" name="矩形 44"/>
          <p:cNvSpPr/>
          <p:nvPr/>
        </p:nvSpPr>
        <p:spPr>
          <a:xfrm>
            <a:off x="3662542" y="4795893"/>
            <a:ext cx="19029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0.228 t</a:t>
            </a:r>
          </a:p>
        </p:txBody>
      </p:sp>
      <p:sp>
        <p:nvSpPr>
          <p:cNvPr id="46" name="矩形 45"/>
          <p:cNvSpPr/>
          <p:nvPr/>
        </p:nvSpPr>
        <p:spPr>
          <a:xfrm>
            <a:off x="5804529" y="4798463"/>
            <a:ext cx="155257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 kg=</a:t>
            </a:r>
          </a:p>
        </p:txBody>
      </p:sp>
      <p:sp>
        <p:nvSpPr>
          <p:cNvPr id="47" name="矩形 46"/>
          <p:cNvSpPr/>
          <p:nvPr/>
        </p:nvSpPr>
        <p:spPr>
          <a:xfrm>
            <a:off x="7264777" y="4795893"/>
            <a:ext cx="19029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0.035 t</a:t>
            </a:r>
          </a:p>
        </p:txBody>
      </p:sp>
      <p:sp>
        <p:nvSpPr>
          <p:cNvPr id="48" name="矩形 47"/>
          <p:cNvSpPr/>
          <p:nvPr/>
        </p:nvSpPr>
        <p:spPr>
          <a:xfrm>
            <a:off x="2175689" y="5545471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白鲸</a:t>
            </a:r>
          </a:p>
        </p:txBody>
      </p:sp>
      <p:sp>
        <p:nvSpPr>
          <p:cNvPr id="49" name="矩形 48"/>
          <p:cNvSpPr/>
          <p:nvPr/>
        </p:nvSpPr>
        <p:spPr>
          <a:xfrm>
            <a:off x="3009698" y="5551156"/>
            <a:ext cx="42159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50" name="矩形 49"/>
          <p:cNvSpPr/>
          <p:nvPr/>
        </p:nvSpPr>
        <p:spPr>
          <a:xfrm>
            <a:off x="3297730" y="5545471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北极熊</a:t>
            </a:r>
          </a:p>
        </p:txBody>
      </p:sp>
      <p:sp>
        <p:nvSpPr>
          <p:cNvPr id="51" name="矩形 50"/>
          <p:cNvSpPr/>
          <p:nvPr/>
        </p:nvSpPr>
        <p:spPr>
          <a:xfrm>
            <a:off x="4479309" y="5551156"/>
            <a:ext cx="42159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52" name="矩形 51"/>
          <p:cNvSpPr/>
          <p:nvPr/>
        </p:nvSpPr>
        <p:spPr>
          <a:xfrm>
            <a:off x="4767341" y="5545471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海豹</a:t>
            </a:r>
          </a:p>
        </p:txBody>
      </p:sp>
      <p:sp>
        <p:nvSpPr>
          <p:cNvPr id="53" name="矩形 52"/>
          <p:cNvSpPr/>
          <p:nvPr/>
        </p:nvSpPr>
        <p:spPr>
          <a:xfrm>
            <a:off x="5673994" y="5551156"/>
            <a:ext cx="42159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54" name="矩形 53"/>
          <p:cNvSpPr/>
          <p:nvPr/>
        </p:nvSpPr>
        <p:spPr>
          <a:xfrm>
            <a:off x="5962026" y="5545471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海豚</a:t>
            </a:r>
          </a:p>
        </p:txBody>
      </p:sp>
      <p:sp>
        <p:nvSpPr>
          <p:cNvPr id="55" name="矩形 54"/>
          <p:cNvSpPr/>
          <p:nvPr/>
        </p:nvSpPr>
        <p:spPr>
          <a:xfrm>
            <a:off x="6898130" y="5551156"/>
            <a:ext cx="42159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</a:p>
        </p:txBody>
      </p:sp>
      <p:sp>
        <p:nvSpPr>
          <p:cNvPr id="56" name="矩形 55"/>
          <p:cNvSpPr/>
          <p:nvPr/>
        </p:nvSpPr>
        <p:spPr>
          <a:xfrm>
            <a:off x="7186162" y="5545471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059430" y="45974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完成教材第49页“做一做”(上)“做一做”(下)。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1832" y="4424420"/>
            <a:ext cx="2090349" cy="2115534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559753" y="1891013"/>
            <a:ext cx="6388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2. 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3180" y="1561465"/>
            <a:ext cx="7290435" cy="224345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696934" y="4010289"/>
            <a:ext cx="874951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(2)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你还提出其他数学问题并解答吗？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59502" y="4691622"/>
            <a:ext cx="76942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海豚的体重和企鹅的体重一共重多少千克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2374879" y="5372860"/>
            <a:ext cx="366442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228 kg+35 kg=</a:t>
            </a:r>
          </a:p>
        </p:txBody>
      </p:sp>
      <p:sp>
        <p:nvSpPr>
          <p:cNvPr id="4" name="矩形 3"/>
          <p:cNvSpPr/>
          <p:nvPr/>
        </p:nvSpPr>
        <p:spPr>
          <a:xfrm>
            <a:off x="5574502" y="5372830"/>
            <a:ext cx="19029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263 kg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83360" y="1630045"/>
            <a:ext cx="5896610" cy="450024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把低级单位的数改写成高级单位的数,我们可以用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低级单位的数除以它们之间的进率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,如果进率是10,100,1000……只要把小数点向左移动一位、两位、三位…… 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8775" y="3688715"/>
            <a:ext cx="2838450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83360" y="1630045"/>
            <a:ext cx="5896610" cy="450024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把含有高级单位的复名数改写成高级单位的单名数,复名数中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高级单位的数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不动,作为小数的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整数部分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,再把复名数中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低级单位的数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改写成高级单位的数,作为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小数部分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8775" y="3688715"/>
            <a:ext cx="2838450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83360" y="1630045"/>
            <a:ext cx="5896610" cy="376174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把高级单位的数改写成低级单位的数,我们可以用高级单位的数乘它们之间的进率,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高级单位的名数×进率=低级单位的名数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8775" y="3688715"/>
            <a:ext cx="2838450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5036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教材第50页第4,5,6题。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46" name="矩形 45"/>
          <p:cNvSpPr/>
          <p:nvPr/>
        </p:nvSpPr>
        <p:spPr>
          <a:xfrm>
            <a:off x="1569200" y="2321553"/>
            <a:ext cx="31464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</a:p>
        </p:txBody>
      </p:sp>
      <p:sp>
        <p:nvSpPr>
          <p:cNvPr id="47" name="矩形 46"/>
          <p:cNvSpPr/>
          <p:nvPr/>
        </p:nvSpPr>
        <p:spPr>
          <a:xfrm>
            <a:off x="6288859" y="2321552"/>
            <a:ext cx="2914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73914" y="2321553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347751" y="232155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</p:txBody>
      </p:sp>
      <p:sp>
        <p:nvSpPr>
          <p:cNvPr id="50" name="矩形 49"/>
          <p:cNvSpPr/>
          <p:nvPr/>
        </p:nvSpPr>
        <p:spPr>
          <a:xfrm>
            <a:off x="1560650" y="3969025"/>
            <a:ext cx="3007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克</a:t>
            </a:r>
          </a:p>
        </p:txBody>
      </p:sp>
      <p:sp>
        <p:nvSpPr>
          <p:cNvPr id="51" name="矩形 50"/>
          <p:cNvSpPr/>
          <p:nvPr/>
        </p:nvSpPr>
        <p:spPr>
          <a:xfrm>
            <a:off x="5648325" y="3969024"/>
            <a:ext cx="4562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平方米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平方分米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976265" y="3956117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520533" y="3956117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</p:txBody>
      </p:sp>
      <p:sp>
        <p:nvSpPr>
          <p:cNvPr id="13" name="矩形 12"/>
          <p:cNvSpPr/>
          <p:nvPr/>
        </p:nvSpPr>
        <p:spPr>
          <a:xfrm>
            <a:off x="584172" y="127220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0675" y="2668270"/>
            <a:ext cx="6470650" cy="2108200"/>
          </a:xfrm>
          <a:prstGeom prst="rect">
            <a:avLst/>
          </a:prstGeom>
        </p:spPr>
      </p:pic>
      <p:sp>
        <p:nvSpPr>
          <p:cNvPr id="60" name="TextBox 14"/>
          <p:cNvSpPr txBox="1"/>
          <p:nvPr/>
        </p:nvSpPr>
        <p:spPr>
          <a:xfrm>
            <a:off x="421646" y="1265544"/>
            <a:ext cx="72728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四(3)班要选拔四人参加学校舞蹈比赛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" name="Text Box 9"/>
          <p:cNvSpPr txBox="1">
            <a:spLocks noChangeArrowheads="1"/>
          </p:cNvSpPr>
          <p:nvPr/>
        </p:nvSpPr>
        <p:spPr bwMode="auto">
          <a:xfrm>
            <a:off x="421640" y="2084388"/>
            <a:ext cx="708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请你按高矮顺序,给他们几个排队。</a:t>
            </a:r>
          </a:p>
        </p:txBody>
      </p:sp>
      <p:sp>
        <p:nvSpPr>
          <p:cNvPr id="62" name="TextBox 14"/>
          <p:cNvSpPr txBox="1"/>
          <p:nvPr/>
        </p:nvSpPr>
        <p:spPr bwMode="auto">
          <a:xfrm>
            <a:off x="1495352" y="4933760"/>
            <a:ext cx="799288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仔细观察这四个数据,你有什么想说的?</a:t>
            </a:r>
          </a:p>
        </p:txBody>
      </p:sp>
      <p:sp>
        <p:nvSpPr>
          <p:cNvPr id="63" name="TextBox 14"/>
          <p:cNvSpPr txBox="1"/>
          <p:nvPr/>
        </p:nvSpPr>
        <p:spPr bwMode="auto">
          <a:xfrm>
            <a:off x="2806700" y="5674995"/>
            <a:ext cx="5201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单位不相同，不容易比较。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15" name="图片 114"/>
          <p:cNvPicPr/>
          <p:nvPr/>
        </p:nvPicPr>
        <p:blipFill>
          <a:blip r:embed="rId7" cstate="print"/>
          <a:srcRect l="1986" t="8713" r="2708" b="6204"/>
          <a:stretch>
            <a:fillRect/>
          </a:stretch>
        </p:blipFill>
        <p:spPr>
          <a:xfrm>
            <a:off x="2516505" y="1390650"/>
            <a:ext cx="6577965" cy="4404360"/>
          </a:xfrm>
          <a:prstGeom prst="rect">
            <a:avLst/>
          </a:prstGeom>
          <a:noFill/>
          <a:ln w="9525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2465" y="2903855"/>
            <a:ext cx="8306435" cy="2706370"/>
          </a:xfrm>
          <a:prstGeom prst="rect">
            <a:avLst/>
          </a:prstGeom>
        </p:spPr>
      </p:pic>
      <p:sp>
        <p:nvSpPr>
          <p:cNvPr id="61" name="TextBox 14"/>
          <p:cNvSpPr txBox="1"/>
          <p:nvPr/>
        </p:nvSpPr>
        <p:spPr>
          <a:xfrm>
            <a:off x="421646" y="1265544"/>
            <a:ext cx="72728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四(3)班要选拔四人参加学校舞蹈比赛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2" name="Text Box 9"/>
          <p:cNvSpPr txBox="1">
            <a:spLocks noChangeArrowheads="1"/>
          </p:cNvSpPr>
          <p:nvPr/>
        </p:nvSpPr>
        <p:spPr bwMode="auto">
          <a:xfrm>
            <a:off x="421640" y="2084388"/>
            <a:ext cx="7089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请你按高矮顺序,给他们几个排队。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6060" y="1002665"/>
            <a:ext cx="6659245" cy="2169795"/>
          </a:xfrm>
          <a:prstGeom prst="rect">
            <a:avLst/>
          </a:prstGeom>
        </p:spPr>
      </p:pic>
      <p:sp>
        <p:nvSpPr>
          <p:cNvPr id="55" name="圆角矩形标注 54"/>
          <p:cNvSpPr/>
          <p:nvPr/>
        </p:nvSpPr>
        <p:spPr>
          <a:xfrm>
            <a:off x="1430655" y="3892550"/>
            <a:ext cx="4709795" cy="1944370"/>
          </a:xfrm>
          <a:prstGeom prst="wedgeRoundRectCallout">
            <a:avLst>
              <a:gd name="adj1" fmla="val -2271"/>
              <a:gd name="adj2" fmla="val -8319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只有一个单位名称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这叫单名数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:80 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圆角矩形标注 55"/>
          <p:cNvSpPr/>
          <p:nvPr/>
        </p:nvSpPr>
        <p:spPr>
          <a:xfrm>
            <a:off x="6552565" y="3892550"/>
            <a:ext cx="5175250" cy="1945005"/>
          </a:xfrm>
          <a:prstGeom prst="wedgeRoundRectCallout">
            <a:avLst>
              <a:gd name="adj1" fmla="val -65277"/>
              <a:gd name="adj2" fmla="val -8573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有两个单位名称叫做复名数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:1 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45 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1166</Words>
  <Application>Microsoft Office PowerPoint</Application>
  <PresentationFormat>自定义</PresentationFormat>
  <Paragraphs>170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2398</cp:revision>
  <dcterms:created xsi:type="dcterms:W3CDTF">2017-11-13T08:28:00Z</dcterms:created>
  <dcterms:modified xsi:type="dcterms:W3CDTF">2021-11-17T05:59:45Z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D369A4424A684E269A0BCB77EDE93CED</vt:lpwstr>
  </property>
</Properties>
</file>